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838200"/>
            <a:ext cx="7696200" cy="48006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The Home Coming</a:t>
            </a:r>
          </a:p>
          <a:p>
            <a:r>
              <a:rPr lang="en-GB" b="1" dirty="0" smtClean="0">
                <a:solidFill>
                  <a:schemeClr val="tx1"/>
                </a:solidFill>
              </a:rPr>
              <a:t>By </a:t>
            </a:r>
            <a:r>
              <a:rPr lang="en-GB" b="1" dirty="0" err="1" smtClean="0">
                <a:solidFill>
                  <a:schemeClr val="tx1"/>
                </a:solidFill>
              </a:rPr>
              <a:t>Rabindranath</a:t>
            </a:r>
            <a:r>
              <a:rPr lang="en-GB" b="1" dirty="0" smtClean="0">
                <a:solidFill>
                  <a:schemeClr val="tx1"/>
                </a:solidFill>
              </a:rPr>
              <a:t> Tagore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b="1" dirty="0" smtClean="0">
              <a:solidFill>
                <a:schemeClr val="tx1"/>
              </a:solidFill>
            </a:endParaRPr>
          </a:p>
          <a:p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</a:rPr>
              <a:t>Prepared </a:t>
            </a:r>
            <a:r>
              <a:rPr lang="en-GB" b="1" dirty="0" smtClean="0">
                <a:solidFill>
                  <a:schemeClr val="tx1"/>
                </a:solidFill>
              </a:rPr>
              <a:t>by: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Manjula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Soni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</a:rPr>
              <a:t>Class/Course: </a:t>
            </a:r>
            <a:r>
              <a:rPr lang="en-GB" b="1" dirty="0" smtClean="0">
                <a:solidFill>
                  <a:schemeClr val="tx1"/>
                </a:solidFill>
              </a:rPr>
              <a:t>BA/BSC/B.COM/BCA SEM I, AEC: ENGLISH LANGUAGE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About the Author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b="1" dirty="0" err="1" smtClean="0"/>
              <a:t>Rabindranath</a:t>
            </a:r>
            <a:r>
              <a:rPr lang="en-GB" b="1" dirty="0" smtClean="0"/>
              <a:t> </a:t>
            </a:r>
            <a:r>
              <a:rPr lang="en-GB" b="1" dirty="0" smtClean="0"/>
              <a:t>Tagore (1861–1941)</a:t>
            </a:r>
          </a:p>
          <a:p>
            <a:r>
              <a:rPr lang="en-GB" dirty="0" smtClean="0"/>
              <a:t>Renowned Indian poet, playwright, novelist, and painter.</a:t>
            </a:r>
          </a:p>
          <a:p>
            <a:r>
              <a:rPr lang="en-GB" dirty="0" smtClean="0"/>
              <a:t>First non-European to win the </a:t>
            </a:r>
            <a:r>
              <a:rPr lang="en-GB" b="1" dirty="0" smtClean="0"/>
              <a:t>Nobel Prize in Literature (1913)</a:t>
            </a:r>
            <a:r>
              <a:rPr lang="en-GB" dirty="0" smtClean="0"/>
              <a:t>.</a:t>
            </a:r>
          </a:p>
          <a:p>
            <a:r>
              <a:rPr lang="en-GB" b="1" dirty="0" smtClean="0"/>
              <a:t>Key Themes in Works:</a:t>
            </a:r>
            <a:r>
              <a:rPr lang="en-GB" dirty="0" smtClean="0"/>
              <a:t> Human emotions, childhood, nature, rural life, and social commentary.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</a:pPr>
            <a:r>
              <a:rPr lang="en-US" b="1" dirty="0" smtClean="0">
                <a:latin typeface="Google Sans"/>
                <a:cs typeface="Arial" pitchFamily="34" charset="0"/>
              </a:rPr>
              <a:t>Main Characters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574674" y="1568277"/>
          <a:ext cx="5994652" cy="4589810"/>
        </p:xfrm>
        <a:graphic>
          <a:graphicData uri="http://schemas.openxmlformats.org/drawingml/2006/table">
            <a:tbl>
              <a:tblPr/>
              <a:tblGrid>
                <a:gridCol w="2997326"/>
                <a:gridCol w="2997326"/>
              </a:tblGrid>
              <a:tr h="419626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Google Sans Text"/>
                        </a:rPr>
                        <a:t>Character</a:t>
                      </a:r>
                      <a:endParaRPr lang="en-US" sz="1800">
                        <a:latin typeface="Google Sans Text"/>
                      </a:endParaRP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Google Sans Text"/>
                        </a:rPr>
                        <a:t>Role &amp; Description</a:t>
                      </a:r>
                      <a:endParaRPr lang="en-US" sz="1800">
                        <a:latin typeface="Google Sans Text"/>
                      </a:endParaRP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8904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Google Sans Text"/>
                        </a:rPr>
                        <a:t>Phatik Chakrabarti</a:t>
                      </a:r>
                      <a:endParaRPr lang="en-US" sz="1800">
                        <a:latin typeface="Google Sans Text"/>
                      </a:endParaRP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latin typeface="Google Sans Text"/>
                        </a:rPr>
                        <a:t>The 14-year-old protagonist; mischievous, free-spirited, and deeply sensitive.</a:t>
                      </a: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144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Google Sans Text"/>
                        </a:rPr>
                        <a:t>Makhan</a:t>
                      </a:r>
                      <a:endParaRPr lang="en-US" sz="1800">
                        <a:latin typeface="Google Sans Text"/>
                      </a:endParaRP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latin typeface="Google Sans Text"/>
                        </a:rPr>
                        <a:t>Phatik's younger brother; quiet, spoiled, and favored by his mother.</a:t>
                      </a: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144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Google Sans Text"/>
                        </a:rPr>
                        <a:t>Phatik's Mother</a:t>
                      </a:r>
                      <a:endParaRPr lang="en-US" sz="1800">
                        <a:latin typeface="Google Sans Text"/>
                      </a:endParaRP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latin typeface="Google Sans Text"/>
                        </a:rPr>
                        <a:t>A widow who struggles to understand Phatik and views him as a nuisance.</a:t>
                      </a: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144"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Google Sans Text"/>
                        </a:rPr>
                        <a:t>Bishamber</a:t>
                      </a:r>
                      <a:endParaRPr lang="en-US" sz="1800">
                        <a:latin typeface="Google Sans Text"/>
                      </a:endParaRP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err="1">
                          <a:latin typeface="Google Sans Text"/>
                        </a:rPr>
                        <a:t>Phatik's</a:t>
                      </a:r>
                      <a:r>
                        <a:rPr lang="en-GB" sz="1800" dirty="0">
                          <a:latin typeface="Google Sans Text"/>
                        </a:rPr>
                        <a:t> maternal uncle; lives in Calcutta and offers to educate </a:t>
                      </a:r>
                      <a:r>
                        <a:rPr lang="en-GB" sz="1800" dirty="0" err="1">
                          <a:latin typeface="Google Sans Text"/>
                        </a:rPr>
                        <a:t>Phatik</a:t>
                      </a:r>
                      <a:r>
                        <a:rPr lang="en-GB" sz="1800" dirty="0">
                          <a:latin typeface="Google Sans Text"/>
                        </a:rPr>
                        <a:t>.</a:t>
                      </a:r>
                    </a:p>
                  </a:txBody>
                  <a:tcPr marL="112400" marR="112400" marT="74933" marB="74933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Key Events in the Story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 smtClean="0"/>
              <a:t>Life </a:t>
            </a:r>
            <a:r>
              <a:rPr lang="en-GB" b="1" dirty="0" smtClean="0"/>
              <a:t>in the Village:</a:t>
            </a:r>
            <a:r>
              <a:rPr lang="en-GB" dirty="0" smtClean="0"/>
              <a:t> </a:t>
            </a:r>
            <a:r>
              <a:rPr lang="en-GB" dirty="0" err="1" smtClean="0"/>
              <a:t>Phatik</a:t>
            </a:r>
            <a:r>
              <a:rPr lang="en-GB" dirty="0" smtClean="0"/>
              <a:t> is the ringleader of village boys, engaging in innocent pranks (e.g., rolling a heavy log into the river).</a:t>
            </a:r>
          </a:p>
          <a:p>
            <a:r>
              <a:rPr lang="en-GB" b="1" dirty="0" smtClean="0"/>
              <a:t>Sibling Conflict:</a:t>
            </a:r>
            <a:r>
              <a:rPr lang="en-GB" dirty="0" smtClean="0"/>
              <a:t> A fight breaks out between </a:t>
            </a:r>
            <a:r>
              <a:rPr lang="en-GB" dirty="0" err="1" smtClean="0"/>
              <a:t>Phatik</a:t>
            </a:r>
            <a:r>
              <a:rPr lang="en-GB" dirty="0" smtClean="0"/>
              <a:t> and </a:t>
            </a:r>
            <a:r>
              <a:rPr lang="en-GB" dirty="0" err="1" smtClean="0"/>
              <a:t>Makhan</a:t>
            </a:r>
            <a:r>
              <a:rPr lang="en-GB" dirty="0" smtClean="0"/>
              <a:t>, leading their mother to misunderstand and blame </a:t>
            </a:r>
            <a:r>
              <a:rPr lang="en-GB" dirty="0" err="1" smtClean="0"/>
              <a:t>Phatik</a:t>
            </a:r>
            <a:r>
              <a:rPr lang="en-GB" dirty="0" smtClean="0"/>
              <a:t>.</a:t>
            </a:r>
          </a:p>
          <a:p>
            <a:r>
              <a:rPr lang="en-GB" b="1" dirty="0" smtClean="0"/>
              <a:t>Departure for Calcutta:</a:t>
            </a:r>
            <a:r>
              <a:rPr lang="en-GB" dirty="0" smtClean="0"/>
              <a:t> Uncle </a:t>
            </a:r>
            <a:r>
              <a:rPr lang="en-GB" dirty="0" err="1" smtClean="0"/>
              <a:t>Bishamber</a:t>
            </a:r>
            <a:r>
              <a:rPr lang="en-GB" dirty="0" smtClean="0"/>
              <a:t> offers to take </a:t>
            </a:r>
            <a:r>
              <a:rPr lang="en-GB" dirty="0" err="1" smtClean="0"/>
              <a:t>Phatik</a:t>
            </a:r>
            <a:r>
              <a:rPr lang="en-GB" dirty="0" smtClean="0"/>
              <a:t> to Calcutta for schooling. </a:t>
            </a:r>
            <a:r>
              <a:rPr lang="en-GB" dirty="0" err="1" smtClean="0"/>
              <a:t>Phatik</a:t>
            </a:r>
            <a:r>
              <a:rPr lang="en-GB" dirty="0" smtClean="0"/>
              <a:t> eagerly agrees, hoping for a better life.</a:t>
            </a:r>
          </a:p>
          <a:p>
            <a:r>
              <a:rPr lang="en-GB" b="1" dirty="0" smtClean="0"/>
              <a:t>The Struggle in the City:</a:t>
            </a:r>
            <a:r>
              <a:rPr lang="en-GB" dirty="0" smtClean="0"/>
              <a:t> </a:t>
            </a:r>
            <a:r>
              <a:rPr lang="en-GB" dirty="0" err="1" smtClean="0"/>
              <a:t>Phatik</a:t>
            </a:r>
            <a:r>
              <a:rPr lang="en-GB" dirty="0" smtClean="0"/>
              <a:t> feels isolated, unloved by his aunt, and overwhelmed by city life.</a:t>
            </a:r>
          </a:p>
          <a:p>
            <a:r>
              <a:rPr lang="en-GB" b="1" dirty="0" smtClean="0"/>
              <a:t>Tragic Ending:</a:t>
            </a:r>
            <a:r>
              <a:rPr lang="en-GB" dirty="0" smtClean="0"/>
              <a:t> </a:t>
            </a:r>
            <a:r>
              <a:rPr lang="en-GB" dirty="0" err="1" smtClean="0"/>
              <a:t>Phatik</a:t>
            </a:r>
            <a:r>
              <a:rPr lang="en-GB" dirty="0" smtClean="0"/>
              <a:t> falls severely ill, tries to run away to go home, and deliriously awaits his mother on his deathbed.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Major Themes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smtClean="0"/>
              <a:t>Longing </a:t>
            </a:r>
            <a:r>
              <a:rPr lang="en-GB" b="1" dirty="0" smtClean="0"/>
              <a:t>for Belonging &amp; Home:</a:t>
            </a:r>
            <a:r>
              <a:rPr lang="en-GB" dirty="0" smtClean="0"/>
              <a:t> The contrast between physical location and emotional security.</a:t>
            </a:r>
          </a:p>
          <a:p>
            <a:r>
              <a:rPr lang="en-GB" b="1" dirty="0" smtClean="0"/>
              <a:t>Childhood vs. Adolescence:</a:t>
            </a:r>
            <a:r>
              <a:rPr lang="en-GB" dirty="0" smtClean="0"/>
              <a:t> The difficult transition of a 14-year-old boy who feels awkward and unloved everywhere.</a:t>
            </a:r>
          </a:p>
          <a:p>
            <a:r>
              <a:rPr lang="en-GB" b="1" dirty="0" smtClean="0"/>
              <a:t>Rural vs. Urban Life:</a:t>
            </a:r>
            <a:endParaRPr lang="en-GB" dirty="0" smtClean="0"/>
          </a:p>
          <a:p>
            <a:pPr lvl="1"/>
            <a:r>
              <a:rPr lang="en-GB" i="1" dirty="0" smtClean="0"/>
              <a:t>Village:</a:t>
            </a:r>
            <a:r>
              <a:rPr lang="en-GB" dirty="0" smtClean="0"/>
              <a:t> Freedom, nature, open spaces, and friendship.</a:t>
            </a:r>
          </a:p>
          <a:p>
            <a:pPr lvl="1"/>
            <a:r>
              <a:rPr lang="en-GB" i="1" dirty="0" smtClean="0"/>
              <a:t>City:</a:t>
            </a:r>
            <a:r>
              <a:rPr lang="en-GB" dirty="0" smtClean="0"/>
              <a:t> Restricted spaces, emotional coldness, and strict social norms.</a:t>
            </a:r>
          </a:p>
          <a:p>
            <a:r>
              <a:rPr lang="en-GB" b="1" dirty="0" smtClean="0"/>
              <a:t>Lack of Maternal Empathy:</a:t>
            </a:r>
            <a:r>
              <a:rPr lang="en-GB" dirty="0" smtClean="0"/>
              <a:t> The fatal consequence of emotional neglect and misunderstanding.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Key Symbols &amp; Analysis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The </a:t>
            </a:r>
            <a:r>
              <a:rPr lang="en-GB" b="1" dirty="0" smtClean="0"/>
              <a:t>River / Open Fields:</a:t>
            </a:r>
            <a:r>
              <a:rPr lang="en-GB" dirty="0" smtClean="0"/>
              <a:t> Symbolize freedom, innocence, and </a:t>
            </a:r>
            <a:r>
              <a:rPr lang="en-GB" dirty="0" err="1" smtClean="0"/>
              <a:t>Phatik’s</a:t>
            </a:r>
            <a:r>
              <a:rPr lang="en-GB" dirty="0" smtClean="0"/>
              <a:t> natural element in the village.</a:t>
            </a:r>
          </a:p>
          <a:p>
            <a:r>
              <a:rPr lang="en-GB" b="1" dirty="0" smtClean="0"/>
              <a:t>The City House in Calcutta:</a:t>
            </a:r>
            <a:r>
              <a:rPr lang="en-GB" dirty="0" smtClean="0"/>
              <a:t> Symbolizes a cage, emotional isolation, and confinement.</a:t>
            </a:r>
          </a:p>
          <a:p>
            <a:r>
              <a:rPr lang="en-GB" b="1" dirty="0" smtClean="0"/>
              <a:t>"The Holidays":</a:t>
            </a:r>
            <a:r>
              <a:rPr lang="en-GB" dirty="0" smtClean="0"/>
              <a:t> Represents </a:t>
            </a:r>
            <a:r>
              <a:rPr lang="en-GB" dirty="0" err="1" smtClean="0"/>
              <a:t>Phatik’s</a:t>
            </a:r>
            <a:r>
              <a:rPr lang="en-GB" dirty="0" smtClean="0"/>
              <a:t> ultimate escape—first as a hope to return home, and finally as the eternal release of death.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Summary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Tagore </a:t>
            </a:r>
            <a:r>
              <a:rPr lang="en-GB" dirty="0" smtClean="0"/>
              <a:t>presents a tragic portrayal of an adolescent boy's longing for love and acceptance.</a:t>
            </a:r>
          </a:p>
          <a:p>
            <a:r>
              <a:rPr lang="en-GB" dirty="0" smtClean="0"/>
              <a:t>The story serves as a critique of how adults often misread adolescent </a:t>
            </a:r>
            <a:r>
              <a:rPr lang="en-GB" dirty="0" err="1" smtClean="0"/>
              <a:t>behavior</a:t>
            </a:r>
            <a:r>
              <a:rPr lang="en-GB" dirty="0" smtClean="0"/>
              <a:t> as mere rebellion.</a:t>
            </a:r>
          </a:p>
          <a:p>
            <a:r>
              <a:rPr lang="en-GB" dirty="0" smtClean="0"/>
              <a:t>The ultimate "homecoming" occurs only in death, bringing emotional closure to a tragic life.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     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 </a:t>
            </a:r>
            <a:r>
              <a:rPr lang="en-GB" dirty="0" smtClean="0"/>
              <a:t>                            THANK YOU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460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Oriel</vt:lpstr>
      <vt:lpstr>Slide 1</vt:lpstr>
      <vt:lpstr>About the Author </vt:lpstr>
      <vt:lpstr>Main Characters</vt:lpstr>
      <vt:lpstr>Key Events in the Story </vt:lpstr>
      <vt:lpstr>Major Themes </vt:lpstr>
      <vt:lpstr>Key Symbols &amp; Analysis </vt:lpstr>
      <vt:lpstr>Summary 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pcz</dc:creator>
  <cp:lastModifiedBy>pcz</cp:lastModifiedBy>
  <cp:revision>2</cp:revision>
  <dcterms:created xsi:type="dcterms:W3CDTF">2006-08-16T00:00:00Z</dcterms:created>
  <dcterms:modified xsi:type="dcterms:W3CDTF">2026-10-10T14:14:28Z</dcterms:modified>
</cp:coreProperties>
</file>